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2" r:id="rId5"/>
    <p:sldId id="281" r:id="rId6"/>
    <p:sldId id="263" r:id="rId7"/>
    <p:sldId id="282" r:id="rId8"/>
    <p:sldId id="271" r:id="rId9"/>
    <p:sldId id="283" r:id="rId10"/>
    <p:sldId id="280" r:id="rId11"/>
    <p:sldId id="27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7" autoAdjust="0"/>
  </p:normalViewPr>
  <p:slideViewPr>
    <p:cSldViewPr snapToGrid="0">
      <p:cViewPr varScale="1">
        <p:scale>
          <a:sx n="104" d="100"/>
          <a:sy n="104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[2021.08.31. UOIEUUPUCGINjUNKK.xlsx]Sheet4!PivotTable1</c:name>
    <c:fmtId val="-1"/>
  </c:pivotSource>
  <c:chart>
    <c:autoTitleDeleted val="0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Sheet4!$B$1:$B$2</c:f>
              <c:strCache>
                <c:ptCount val="1"/>
                <c:pt idx="0">
                  <c:v>mHE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Sheet4!$A$3:$A$11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Sheet4!$B$3:$B$11</c:f>
              <c:numCache>
                <c:formatCode>General</c:formatCode>
                <c:ptCount val="8"/>
                <c:pt idx="0">
                  <c:v>0.84400000000000031</c:v>
                </c:pt>
                <c:pt idx="1">
                  <c:v>2.9219999999999997</c:v>
                </c:pt>
                <c:pt idx="2">
                  <c:v>10.091000000000001</c:v>
                </c:pt>
                <c:pt idx="3">
                  <c:v>16.323999999999987</c:v>
                </c:pt>
                <c:pt idx="4">
                  <c:v>19.617999999999995</c:v>
                </c:pt>
                <c:pt idx="5">
                  <c:v>24.009999999999987</c:v>
                </c:pt>
                <c:pt idx="6">
                  <c:v>24.628999999999987</c:v>
                </c:pt>
                <c:pt idx="7">
                  <c:v>46.04</c:v>
                </c:pt>
              </c:numCache>
            </c:numRef>
          </c:val>
        </c:ser>
        <c:ser>
          <c:idx val="1"/>
          <c:order val="1"/>
          <c:tx>
            <c:strRef>
              <c:f>Sheet4!$C$1:$C$2</c:f>
              <c:strCache>
                <c:ptCount val="1"/>
                <c:pt idx="0">
                  <c:v>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Sheet4!$A$3:$A$11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Sheet4!$C$3:$C$11</c:f>
              <c:numCache>
                <c:formatCode>General</c:formatCode>
                <c:ptCount val="8"/>
                <c:pt idx="6">
                  <c:v>1.9979999999999989</c:v>
                </c:pt>
                <c:pt idx="7">
                  <c:v>2.2329999999999997</c:v>
                </c:pt>
              </c:numCache>
            </c:numRef>
          </c:val>
        </c:ser>
        <c:ser>
          <c:idx val="2"/>
          <c:order val="2"/>
          <c:tx>
            <c:strRef>
              <c:f>Sheet4!$D$1:$D$2</c:f>
              <c:strCache>
                <c:ptCount val="1"/>
                <c:pt idx="0">
                  <c:v>VE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Sheet4!$A$3:$A$11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Sheet4!$D$3:$D$11</c:f>
              <c:numCache>
                <c:formatCode>General</c:formatCode>
                <c:ptCount val="8"/>
                <c:pt idx="4">
                  <c:v>72</c:v>
                </c:pt>
                <c:pt idx="5">
                  <c:v>72</c:v>
                </c:pt>
                <c:pt idx="6">
                  <c:v>118</c:v>
                </c:pt>
                <c:pt idx="7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5057616"/>
        <c:axId val="405065776"/>
      </c:barChart>
      <c:catAx>
        <c:axId val="40505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065776"/>
        <c:crosses val="autoZero"/>
        <c:auto val="1"/>
        <c:lblAlgn val="ctr"/>
        <c:lblOffset val="100"/>
        <c:noMultiLvlLbl val="0"/>
      </c:catAx>
      <c:valAx>
        <c:axId val="40506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05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[2021.08.31. UOIEUUPUCGINjUNKK.xlsx]Sheet2!PivotTable1</c:name>
    <c:fmtId val="-1"/>
  </c:pivotSource>
  <c:chart>
    <c:autoTitleDeleted val="0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Sheet2!$B$1:$B$2</c:f>
              <c:strCache>
                <c:ptCount val="1"/>
                <c:pt idx="0">
                  <c:v>mHE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Sheet2!$A$3:$A$11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Sheet2!$B$3:$B$11</c:f>
              <c:numCache>
                <c:formatCode>General</c:formatCode>
                <c:ptCount val="8"/>
                <c:pt idx="0">
                  <c:v>0.84400000000000031</c:v>
                </c:pt>
                <c:pt idx="1">
                  <c:v>2.0780000000000003</c:v>
                </c:pt>
                <c:pt idx="2">
                  <c:v>7.1689999999999969</c:v>
                </c:pt>
                <c:pt idx="3">
                  <c:v>6.2329999999999997</c:v>
                </c:pt>
                <c:pt idx="4">
                  <c:v>3.294</c:v>
                </c:pt>
                <c:pt idx="5">
                  <c:v>4.3919999999999995</c:v>
                </c:pt>
                <c:pt idx="6">
                  <c:v>0.61900000000000033</c:v>
                </c:pt>
                <c:pt idx="7">
                  <c:v>21.411000000000001</c:v>
                </c:pt>
              </c:numCache>
            </c:numRef>
          </c:val>
        </c:ser>
        <c:ser>
          <c:idx val="1"/>
          <c:order val="1"/>
          <c:tx>
            <c:strRef>
              <c:f>Sheet2!$C$1:$C$2</c:f>
              <c:strCache>
                <c:ptCount val="1"/>
                <c:pt idx="0">
                  <c:v>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Sheet2!$A$3:$A$11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Sheet2!$C$3:$C$11</c:f>
              <c:numCache>
                <c:formatCode>General</c:formatCode>
                <c:ptCount val="8"/>
                <c:pt idx="6">
                  <c:v>1.9979999999999998</c:v>
                </c:pt>
                <c:pt idx="7">
                  <c:v>0.23500000000000001</c:v>
                </c:pt>
              </c:numCache>
            </c:numRef>
          </c:val>
        </c:ser>
        <c:ser>
          <c:idx val="2"/>
          <c:order val="2"/>
          <c:tx>
            <c:strRef>
              <c:f>Sheet2!$D$1:$D$2</c:f>
              <c:strCache>
                <c:ptCount val="1"/>
                <c:pt idx="0">
                  <c:v>VE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Sheet2!$A$3:$A$11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Sheet2!$D$3:$D$11</c:f>
              <c:numCache>
                <c:formatCode>General</c:formatCode>
                <c:ptCount val="8"/>
                <c:pt idx="4">
                  <c:v>72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5062512"/>
        <c:axId val="405059792"/>
      </c:barChart>
      <c:catAx>
        <c:axId val="40506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059792"/>
        <c:crosses val="autoZero"/>
        <c:auto val="1"/>
        <c:lblAlgn val="ctr"/>
        <c:lblOffset val="100"/>
        <c:noMultiLvlLbl val="0"/>
      </c:catAx>
      <c:valAx>
        <c:axId val="40505979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06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174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062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386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506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004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902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765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078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84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822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06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5" r:id="rId4"/>
    <p:sldLayoutId id="2147483669" r:id="rId5"/>
    <p:sldLayoutId id="2147483666" r:id="rId6"/>
    <p:sldLayoutId id="2147483662" r:id="rId7"/>
    <p:sldLayoutId id="2147483650" r:id="rId8"/>
    <p:sldLayoutId id="2147483660" r:id="rId9"/>
    <p:sldLayoutId id="2147483661" r:id="rId10"/>
    <p:sldLayoutId id="2147483654" r:id="rId11"/>
    <p:sldLayoutId id="2147483663" r:id="rId12"/>
    <p:sldLayoutId id="2147483664" r:id="rId13"/>
    <p:sldLayoutId id="2147483655" r:id="rId14"/>
    <p:sldLayoutId id="2147483657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29" y="3237352"/>
            <a:ext cx="9382540" cy="8522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OPRAVDANOST </a:t>
            </a:r>
            <a:r>
              <a:rPr lang="en-NZ" dirty="0"/>
              <a:t>TRŽIŠNOG PLASIRANJA ELEKTRIČNE ENERGIJE PROIZVEDENE IZ OBNOVLJIVIH IZVORA KOJI IMAJU STATUS POVLAŠĆENOG </a:t>
            </a:r>
            <a:r>
              <a:rPr lang="en-NZ" dirty="0" smtClean="0"/>
              <a:t>PROIZVOĐAČA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81834"/>
            <a:ext cx="12191999" cy="822790"/>
          </a:xfrm>
        </p:spPr>
        <p:txBody>
          <a:bodyPr>
            <a:normAutofit/>
          </a:bodyPr>
          <a:lstStyle/>
          <a:p>
            <a:r>
              <a:rPr lang="sr-Latn-ME" sz="1800" dirty="0" smtClean="0"/>
              <a:t>Vladimir Kostić, EPCG  </a:t>
            </a:r>
            <a:r>
              <a:rPr lang="en-US" sz="1800" dirty="0" smtClean="0"/>
              <a:t>    </a:t>
            </a:r>
            <a:r>
              <a:rPr lang="sr-Latn-ME" sz="1800" dirty="0" smtClean="0"/>
              <a:t>Slaven </a:t>
            </a:r>
            <a:r>
              <a:rPr lang="sr-Latn-ME" sz="1800" dirty="0"/>
              <a:t>Ivanović, </a:t>
            </a:r>
            <a:r>
              <a:rPr lang="sr-Latn-ME" sz="1800" dirty="0" smtClean="0"/>
              <a:t>COTEE</a:t>
            </a:r>
            <a:r>
              <a:rPr lang="en-US" sz="1800" dirty="0" smtClean="0"/>
              <a:t>     </a:t>
            </a:r>
            <a:r>
              <a:rPr lang="sr-Latn-ME" sz="1800" dirty="0" smtClean="0"/>
              <a:t>Pavle Grbović, ALPIQ</a:t>
            </a:r>
            <a:r>
              <a:rPr lang="en-US" sz="1800" dirty="0" smtClean="0"/>
              <a:t>     </a:t>
            </a:r>
            <a:r>
              <a:rPr lang="sr-Latn-ME" sz="1800" dirty="0" smtClean="0"/>
              <a:t>Marko Delibašić, EPCG               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913" y="472360"/>
            <a:ext cx="10668000" cy="852221"/>
          </a:xfrm>
        </p:spPr>
        <p:txBody>
          <a:bodyPr anchor="ctr">
            <a:normAutofit/>
          </a:bodyPr>
          <a:lstStyle/>
          <a:p>
            <a:r>
              <a:rPr lang="sr-Latn-ME" dirty="0"/>
              <a:t>Primjeri alternativnih rješenja u regionu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755" y="1910755"/>
            <a:ext cx="11551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</a:t>
            </a:r>
            <a:r>
              <a:rPr lang="sr-Latn-ME" sz="2400" dirty="0" smtClean="0">
                <a:solidFill>
                  <a:schemeClr val="bg1"/>
                </a:solidFill>
              </a:rPr>
              <a:t> H</a:t>
            </a:r>
            <a:r>
              <a:rPr lang="en-US" sz="2400" dirty="0" smtClean="0">
                <a:solidFill>
                  <a:schemeClr val="bg1"/>
                </a:solidFill>
              </a:rPr>
              <a:t>R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je omogućeno operatoru tržišta da dio energije proizvedene iz OIE plasira na </a:t>
            </a:r>
            <a:r>
              <a:rPr lang="sr-Latn-ME" sz="2400" dirty="0" smtClean="0">
                <a:solidFill>
                  <a:schemeClr val="bg1"/>
                </a:solidFill>
              </a:rPr>
              <a:t>tržište</a:t>
            </a:r>
            <a:endParaRPr lang="en-US" sz="2400" dirty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sr-Latn-ME" sz="2400" dirty="0" smtClean="0">
                <a:solidFill>
                  <a:schemeClr val="bg1"/>
                </a:solidFill>
              </a:rPr>
              <a:t>nstalisanu snag</a:t>
            </a:r>
            <a:r>
              <a:rPr lang="en-US" sz="2400" dirty="0" smtClean="0">
                <a:solidFill>
                  <a:schemeClr val="bg1"/>
                </a:solidFill>
              </a:rPr>
              <a:t>a OIE u HR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iznosi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1 </a:t>
            </a:r>
            <a:r>
              <a:rPr lang="sr-Latn-ME" sz="2400" dirty="0" smtClean="0">
                <a:solidFill>
                  <a:schemeClr val="bg1"/>
                </a:solidFill>
              </a:rPr>
              <a:t>GW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n</a:t>
            </a:r>
            <a:r>
              <a:rPr lang="sr-Latn-ME" sz="2400" dirty="0" smtClean="0">
                <a:solidFill>
                  <a:schemeClr val="bg1"/>
                </a:solidFill>
              </a:rPr>
              <a:t>ajveći </a:t>
            </a:r>
            <a:r>
              <a:rPr lang="sr-Latn-ME" sz="2400" dirty="0">
                <a:solidFill>
                  <a:schemeClr val="bg1"/>
                </a:solidFill>
              </a:rPr>
              <a:t>udio čine vjetroelektrane a nakon njih kogeneracijska postrojenja i elektrane na </a:t>
            </a:r>
            <a:r>
              <a:rPr lang="sr-Latn-ME" sz="2400" dirty="0" smtClean="0">
                <a:solidFill>
                  <a:schemeClr val="bg1"/>
                </a:solidFill>
              </a:rPr>
              <a:t>biomasu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sr-Latn-ME" sz="2400" dirty="0" smtClean="0">
                <a:solidFill>
                  <a:schemeClr val="bg1"/>
                </a:solidFill>
              </a:rPr>
              <a:t>rema </a:t>
            </a:r>
            <a:r>
              <a:rPr lang="sr-Latn-ME" sz="2400" dirty="0">
                <a:solidFill>
                  <a:schemeClr val="bg1"/>
                </a:solidFill>
              </a:rPr>
              <a:t>trenutnom modelu HROTE plasira 60% elektrine energije iz OIE na </a:t>
            </a:r>
            <a:r>
              <a:rPr lang="sr-Latn-ME" sz="2400" dirty="0" smtClean="0">
                <a:solidFill>
                  <a:schemeClr val="bg1"/>
                </a:solidFill>
              </a:rPr>
              <a:t>tržište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schemeClr val="bg1"/>
                </a:solidFill>
              </a:rPr>
              <a:t>plasiranje </a:t>
            </a:r>
            <a:r>
              <a:rPr lang="sr-Latn-ME" sz="2400" dirty="0">
                <a:solidFill>
                  <a:schemeClr val="bg1"/>
                </a:solidFill>
              </a:rPr>
              <a:t>energije iz obnovljivih </a:t>
            </a:r>
            <a:r>
              <a:rPr lang="sr-Latn-ME" sz="2400" dirty="0" smtClean="0">
                <a:solidFill>
                  <a:schemeClr val="bg1"/>
                </a:solidFill>
              </a:rPr>
              <a:t>izvora</a:t>
            </a:r>
            <a:r>
              <a:rPr lang="en-US" sz="2400" dirty="0" smtClean="0">
                <a:solidFill>
                  <a:schemeClr val="bg1"/>
                </a:solidFill>
              </a:rPr>
              <a:t> u HU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se vrši isključivo preko berze </a:t>
            </a:r>
            <a:r>
              <a:rPr lang="sr-Latn-ME" sz="2400" dirty="0" smtClean="0">
                <a:solidFill>
                  <a:schemeClr val="bg1"/>
                </a:solidFill>
              </a:rPr>
              <a:t>HUPX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osjeduju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2,5 GW instalisanog kapaciteta Vjetroelektrana i Solarnih elektrana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ME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913" y="328928"/>
            <a:ext cx="10668000" cy="852221"/>
          </a:xfrm>
        </p:spPr>
        <p:txBody>
          <a:bodyPr anchor="ctr">
            <a:normAutofit/>
          </a:bodyPr>
          <a:lstStyle/>
          <a:p>
            <a:r>
              <a:rPr lang="sr-Latn-ME" dirty="0"/>
              <a:t>Zaključak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184" y="1532791"/>
            <a:ext cx="10765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sr-Latn-ME" sz="2400" dirty="0" smtClean="0">
                <a:solidFill>
                  <a:schemeClr val="bg1"/>
                </a:solidFill>
              </a:rPr>
              <a:t>istem </a:t>
            </a:r>
            <a:r>
              <a:rPr lang="sr-Latn-ME" sz="2400" dirty="0">
                <a:solidFill>
                  <a:schemeClr val="bg1"/>
                </a:solidFill>
              </a:rPr>
              <a:t>podsticaja kojim se prema utvrdjenim kriterijumima stimuliše svaki odobreni projekat je bio prihvatljiv u prvoj fazi ovog procesa, sa ciljem da se podstaknu investicije u razvoj tehnologija koje za proizvodnju električne energije koriste obnovljive izvore.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sr-Latn-ME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>
                <a:solidFill>
                  <a:schemeClr val="bg1"/>
                </a:solidFill>
              </a:rPr>
              <a:t>međuvremenu u zemljama EU dolazi do zamjene ovog modela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sr-Latn-ME" sz="2400" dirty="0" smtClean="0">
                <a:solidFill>
                  <a:schemeClr val="bg1"/>
                </a:solidFill>
              </a:rPr>
              <a:t>ružanje </a:t>
            </a:r>
            <a:r>
              <a:rPr lang="sr-Latn-ME" sz="2400" dirty="0">
                <a:solidFill>
                  <a:schemeClr val="bg1"/>
                </a:solidFill>
              </a:rPr>
              <a:t>mogućnosti operateru da sam optimizuje svoj portfolio kao prvi korak u uspostavljanju veze između OIE i slobodnog tržišta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sr-Latn-ME" sz="2400" dirty="0" smtClean="0">
                <a:solidFill>
                  <a:schemeClr val="bg1"/>
                </a:solidFill>
              </a:rPr>
              <a:t>ptimalno </a:t>
            </a:r>
            <a:r>
              <a:rPr lang="sr-Latn-ME" sz="2400" dirty="0">
                <a:solidFill>
                  <a:schemeClr val="bg1"/>
                </a:solidFill>
              </a:rPr>
              <a:t>rješenje za početak jeste pravljenje hibridnog modela nalik onom koji se primjenjuje u </a:t>
            </a:r>
            <a:r>
              <a:rPr lang="en-US" sz="2400" dirty="0" err="1" smtClean="0">
                <a:solidFill>
                  <a:schemeClr val="bg1"/>
                </a:solidFill>
              </a:rPr>
              <a:t>regionu</a:t>
            </a:r>
            <a:endParaRPr lang="sr-Latn-M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ostoji</a:t>
            </a:r>
            <a:r>
              <a:rPr lang="en-US" sz="2400" dirty="0" smtClean="0">
                <a:solidFill>
                  <a:schemeClr val="bg1"/>
                </a:solidFill>
              </a:rPr>
              <a:t> s</a:t>
            </a:r>
            <a:r>
              <a:rPr lang="sr-Latn-ME" sz="2400" dirty="0" smtClean="0">
                <a:solidFill>
                  <a:schemeClr val="bg1"/>
                </a:solidFill>
              </a:rPr>
              <a:t>imbioza </a:t>
            </a:r>
            <a:r>
              <a:rPr lang="sr-Latn-ME" sz="2400" dirty="0">
                <a:solidFill>
                  <a:schemeClr val="bg1"/>
                </a:solidFill>
              </a:rPr>
              <a:t>između plasiranja energije iz OIE na slobodno tržište i rad berze električne energije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ME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1300"/>
            <a:ext cx="9144000" cy="852221"/>
          </a:xfrm>
        </p:spPr>
        <p:txBody>
          <a:bodyPr anchor="ctr"/>
          <a:lstStyle/>
          <a:p>
            <a:r>
              <a:rPr lang="sr-Latn-ME" dirty="0" smtClean="0"/>
              <a:t>Uvod</a:t>
            </a:r>
            <a:endParaRPr lang="sr-Latn-M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7067" y="2163919"/>
            <a:ext cx="9144000" cy="427001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Osnovne </a:t>
            </a:r>
            <a:r>
              <a:rPr lang="sr-Latn-ME" dirty="0"/>
              <a:t>karakteristike OIE u Crnoj </a:t>
            </a:r>
            <a:r>
              <a:rPr lang="sr-Latn-ME" dirty="0" smtClean="0"/>
              <a:t>Gori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Poređenje </a:t>
            </a:r>
            <a:r>
              <a:rPr lang="sr-Latn-ME" dirty="0"/>
              <a:t>cijene električne energije iz OIE i VEK prema snabdjevačima sa tržišnim cijenama 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Uticaj odstupanja </a:t>
            </a:r>
            <a:r>
              <a:rPr lang="sr-Latn-ME" dirty="0"/>
              <a:t>planirane i ostvarene proizvodnje OIE na prihod operatora tržišta </a:t>
            </a:r>
            <a:endParaRPr lang="sr-Latn-M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Primjeri </a:t>
            </a:r>
            <a:r>
              <a:rPr lang="sr-Latn-ME" dirty="0"/>
              <a:t>alternativnih rješenja u regionu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0307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1300"/>
            <a:ext cx="9144000" cy="852221"/>
          </a:xfrm>
        </p:spPr>
        <p:txBody>
          <a:bodyPr anchor="ctr"/>
          <a:lstStyle/>
          <a:p>
            <a:r>
              <a:rPr lang="sr-Latn-ME" dirty="0"/>
              <a:t>Osnovne karakteristike OIE u Crnoj Gori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2" y="2068635"/>
            <a:ext cx="5791200" cy="427001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od </a:t>
            </a:r>
            <a:r>
              <a:rPr lang="sr-Latn-ME" dirty="0"/>
              <a:t>32 male hidroelektrane (47,5 MW)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VE </a:t>
            </a:r>
            <a:r>
              <a:rPr lang="es-ES" dirty="0" err="1"/>
              <a:t>Krnovo,VE</a:t>
            </a:r>
            <a:r>
              <a:rPr lang="es-ES" dirty="0"/>
              <a:t> </a:t>
            </a:r>
            <a:r>
              <a:rPr lang="es-ES" dirty="0" err="1"/>
              <a:t>Možura</a:t>
            </a:r>
            <a:r>
              <a:rPr lang="es-ES" dirty="0"/>
              <a:t> (118 MW)</a:t>
            </a:r>
            <a:endParaRPr lang="sr-Latn-M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 smtClean="0"/>
              <a:t>od </a:t>
            </a:r>
            <a:r>
              <a:rPr lang="sr-Latn-ME" dirty="0"/>
              <a:t>2019. u pogon ulaze prve komercijalne solarne elektrane - do danas njih pet u funkciji (2,233 MW</a:t>
            </a:r>
            <a:r>
              <a:rPr lang="sr-Latn-ME" dirty="0" smtClean="0"/>
              <a:t>)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/>
              <a:t>glavna karakteristika neupravljivost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dirty="0"/>
              <a:t>dobro predviđanje proizvodnje i prodavanje energije u pravom trenutku put do </a:t>
            </a:r>
            <a:r>
              <a:rPr lang="sr-Latn-ME" dirty="0" smtClean="0"/>
              <a:t>optimizacije</a:t>
            </a:r>
            <a:endParaRPr lang="sr-Latn-M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ME" dirty="0"/>
          </a:p>
          <a:p>
            <a:endParaRPr lang="sr-Latn-M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20640"/>
              </p:ext>
            </p:extLst>
          </p:nvPr>
        </p:nvGraphicFramePr>
        <p:xfrm>
          <a:off x="6935638" y="3933645"/>
          <a:ext cx="4618726" cy="245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386691"/>
              </p:ext>
            </p:extLst>
          </p:nvPr>
        </p:nvGraphicFramePr>
        <p:xfrm>
          <a:off x="6948218" y="1342398"/>
          <a:ext cx="4618800" cy="24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68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330" y="5692461"/>
            <a:ext cx="5791200" cy="655329"/>
          </a:xfrm>
        </p:spPr>
        <p:txBody>
          <a:bodyPr>
            <a:normAutofit/>
          </a:bodyPr>
          <a:lstStyle/>
          <a:p>
            <a:pPr algn="l"/>
            <a:endParaRPr lang="sr-Latn-M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ME" dirty="0"/>
          </a:p>
          <a:p>
            <a:endParaRPr lang="sr-Latn-ME" dirty="0"/>
          </a:p>
        </p:txBody>
      </p:sp>
      <p:sp>
        <p:nvSpPr>
          <p:cNvPr id="8" name="TextBox 7"/>
          <p:cNvSpPr txBox="1"/>
          <p:nvPr/>
        </p:nvSpPr>
        <p:spPr>
          <a:xfrm>
            <a:off x="960514" y="1348158"/>
            <a:ext cx="9342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bg1"/>
                </a:solidFill>
              </a:rPr>
              <a:t>mHE iako neupravljive, posjeduju konstantnost u snazi proizvodnje što za posledicu ima bolju predvidljivost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bg1"/>
                </a:solidFill>
              </a:rPr>
              <a:t>energija iz mHE se na tržište može plasirati na dnevnom i sedmičnom, ali i na mjesečnom nivou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bg1"/>
                </a:solidFill>
              </a:rPr>
              <a:t>usled porasta broja mHE, postoji određena količina energije koju je moguće prodati čak i na godišnjem nivou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68" y="3839407"/>
            <a:ext cx="7419475" cy="27068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31300"/>
            <a:ext cx="9144000" cy="85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mtClean="0"/>
              <a:t>Osnovne karakteristike OIE u Crnoj Gori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7807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330" y="5692461"/>
            <a:ext cx="5791200" cy="655329"/>
          </a:xfrm>
        </p:spPr>
        <p:txBody>
          <a:bodyPr>
            <a:normAutofit/>
          </a:bodyPr>
          <a:lstStyle/>
          <a:p>
            <a:pPr algn="l"/>
            <a:endParaRPr lang="sr-Latn-M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ME" dirty="0"/>
          </a:p>
          <a:p>
            <a:endParaRPr lang="sr-Latn-ME" dirty="0"/>
          </a:p>
        </p:txBody>
      </p:sp>
      <p:sp>
        <p:nvSpPr>
          <p:cNvPr id="8" name="TextBox 7"/>
          <p:cNvSpPr txBox="1"/>
          <p:nvPr/>
        </p:nvSpPr>
        <p:spPr>
          <a:xfrm>
            <a:off x="960514" y="1348158"/>
            <a:ext cx="9342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 smtClean="0">
                <a:solidFill>
                  <a:schemeClr val="bg1"/>
                </a:solidFill>
              </a:rPr>
              <a:t>Vjetroelektrane </a:t>
            </a:r>
            <a:r>
              <a:rPr lang="sr-Latn-ME" sz="2400" dirty="0">
                <a:solidFill>
                  <a:schemeClr val="bg1"/>
                </a:solidFill>
              </a:rPr>
              <a:t>karakteriše neupravljivost, ali i nepredvidljivost proizvodnje na dužem vremenskom intervalu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bg1"/>
                </a:solidFill>
              </a:rPr>
              <a:t>zadovoljavajući nivo preciznosti predviđanja rada vjetroelektrana se nalazi u rasponu od 48 do 72 sata unaprijed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bg1"/>
                </a:solidFill>
              </a:rPr>
              <a:t>preciznost je značajno vezana i za konkretne slučajeve, zavisno od lokacije tj. vazdušnih struja, korišćenog prognostičkog modela, ali i od veličine elektrana.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72" y="4175654"/>
            <a:ext cx="6925656" cy="243861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331300"/>
            <a:ext cx="9144000" cy="85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mtClean="0"/>
              <a:t>Osnovne karakteristike OIE u Crnoj Gori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3882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482" y="1972139"/>
            <a:ext cx="6038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 smtClean="0">
                <a:solidFill>
                  <a:schemeClr val="bg1"/>
                </a:solidFill>
              </a:rPr>
              <a:t>trgovinu </a:t>
            </a:r>
            <a:r>
              <a:rPr lang="sr-Latn-ME" sz="2000" dirty="0">
                <a:solidFill>
                  <a:schemeClr val="bg1"/>
                </a:solidFill>
              </a:rPr>
              <a:t>energijom iz vjetroelektrana, zbog njenih pomenutih karakteristika, je najbolje sprovoditi na dnevnom, najviše trodnevnom nivou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mjesečna trgovina se može bazirati na pojedine mjesece u kvartalima sa očekivano dobrom hidrologijom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moguće je na godišnjem niovu prodati jedan bazni dio energije na koji se može 85% - 90% vremena tokom godine računati, i taj dio se odnosi na neki stalno očekivani dotok kod mHE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505" y="2538891"/>
            <a:ext cx="4572359" cy="2370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331300"/>
            <a:ext cx="9144000" cy="85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mtClean="0"/>
              <a:t>Osnovne karakteristike OIE u Crnoj Gori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4672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7762" y="1972139"/>
            <a:ext cx="5114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sr-Latn-ME" sz="2000" dirty="0" smtClean="0">
                <a:solidFill>
                  <a:schemeClr val="bg1"/>
                </a:solidFill>
              </a:rPr>
              <a:t>ijena po kojoj snabdjevač </a:t>
            </a:r>
            <a:r>
              <a:rPr lang="en-US" sz="2000" dirty="0" err="1" smtClean="0">
                <a:solidFill>
                  <a:schemeClr val="bg1"/>
                </a:solidFill>
              </a:rPr>
              <a:t>kupuje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sr-Latn-ME" sz="2000" dirty="0" smtClean="0">
                <a:solidFill>
                  <a:schemeClr val="bg1"/>
                </a:solidFill>
              </a:rPr>
              <a:t>električnu </a:t>
            </a:r>
            <a:r>
              <a:rPr lang="sr-Latn-ME" sz="2000" dirty="0" smtClean="0">
                <a:solidFill>
                  <a:schemeClr val="bg1"/>
                </a:solidFill>
              </a:rPr>
              <a:t>energiju od operatora tržišta formira se kao proizvod cijene sa referentne berze i koeficijenta kvaliteta električne energije koju isporučuju OIE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sr-Latn-ME" sz="2000" dirty="0" smtClean="0">
                <a:solidFill>
                  <a:schemeClr val="bg1"/>
                </a:solidFill>
              </a:rPr>
              <a:t>ilj </a:t>
            </a:r>
            <a:r>
              <a:rPr lang="sr-Latn-ME" sz="2000" dirty="0">
                <a:solidFill>
                  <a:schemeClr val="bg1"/>
                </a:solidFill>
              </a:rPr>
              <a:t>je da operator tržišta prodajom energije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tržištu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sr-Latn-ME" sz="2000" dirty="0" smtClean="0">
                <a:solidFill>
                  <a:schemeClr val="bg1"/>
                </a:solidFill>
              </a:rPr>
              <a:t>prikupi </a:t>
            </a:r>
            <a:r>
              <a:rPr lang="sr-Latn-ME" sz="2000" dirty="0">
                <a:solidFill>
                  <a:schemeClr val="bg1"/>
                </a:solidFill>
              </a:rPr>
              <a:t>dovoljno sredstava, što manje iziskujući od snabdjevača i krajnjih kupaca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 smtClean="0">
                <a:solidFill>
                  <a:schemeClr val="bg1"/>
                </a:solidFill>
              </a:rPr>
              <a:t>mogućnost </a:t>
            </a:r>
            <a:r>
              <a:rPr lang="sr-Latn-ME" sz="2000" dirty="0">
                <a:solidFill>
                  <a:schemeClr val="bg1"/>
                </a:solidFill>
              </a:rPr>
              <a:t>tržišnog plasmana energije iz OIE </a:t>
            </a:r>
            <a:r>
              <a:rPr lang="en-US" sz="2000" dirty="0" err="1" smtClean="0">
                <a:solidFill>
                  <a:schemeClr val="bg1"/>
                </a:solidFill>
              </a:rPr>
              <a:t>najviše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sr-Latn-ME" sz="2000" dirty="0" smtClean="0">
                <a:solidFill>
                  <a:schemeClr val="bg1"/>
                </a:solidFill>
              </a:rPr>
              <a:t>zavisi od </a:t>
            </a:r>
            <a:r>
              <a:rPr lang="sr-Latn-ME" sz="2000" dirty="0">
                <a:solidFill>
                  <a:schemeClr val="bg1"/>
                </a:solidFill>
              </a:rPr>
              <a:t>stadijuma razvijenosti samog </a:t>
            </a:r>
            <a:r>
              <a:rPr lang="sr-Latn-ME" sz="2000" dirty="0" smtClean="0">
                <a:solidFill>
                  <a:schemeClr val="bg1"/>
                </a:solidFill>
              </a:rPr>
              <a:t>tržišta</a:t>
            </a:r>
            <a:endParaRPr lang="sr-Latn-ME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749" y="1645836"/>
            <a:ext cx="6157494" cy="1938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749" y="3959264"/>
            <a:ext cx="6157494" cy="209914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379981" y="485314"/>
            <a:ext cx="10101950" cy="7857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3200" smtClean="0"/>
              <a:t>Poređenje podsticajne otkupne i prodajne cijene električne energije iz OIE i VEK sa tržišnim cijenama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41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/>
          <a:srcRect l="25558" t="24351" r="6153" b="31074"/>
          <a:stretch/>
        </p:blipFill>
        <p:spPr>
          <a:xfrm>
            <a:off x="2779845" y="1627968"/>
            <a:ext cx="6840000" cy="25102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/>
          <a:srcRect l="25690" t="34965" r="5091" b="20694"/>
          <a:stretch/>
        </p:blipFill>
        <p:spPr>
          <a:xfrm>
            <a:off x="2779845" y="4238786"/>
            <a:ext cx="6840000" cy="246344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378572" y="5421762"/>
            <a:ext cx="431321" cy="12503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24" name="Oval 23"/>
          <p:cNvSpPr/>
          <p:nvPr/>
        </p:nvSpPr>
        <p:spPr>
          <a:xfrm>
            <a:off x="5113194" y="2874883"/>
            <a:ext cx="431321" cy="12503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79981" y="485314"/>
            <a:ext cx="10101950" cy="7857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3200" smtClean="0"/>
              <a:t>Poređenje podsticajne otkupne i prodajne cijene električne energije iz OIE i VEK sa tržišnim cijenama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2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1300"/>
            <a:ext cx="9144000" cy="852221"/>
          </a:xfrm>
        </p:spPr>
        <p:txBody>
          <a:bodyPr anchor="ctr">
            <a:noAutofit/>
          </a:bodyPr>
          <a:lstStyle/>
          <a:p>
            <a:r>
              <a:rPr lang="sr-Latn-ME" sz="2800" dirty="0"/>
              <a:t>Uticaj odstupanja planirane i ostvarene proizvodnje OIE na prihod operatora tržišta kroz balansni mehanizam </a:t>
            </a:r>
            <a:endParaRPr lang="sr-Latn-M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050" y="1825835"/>
            <a:ext cx="5114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 smtClean="0">
                <a:solidFill>
                  <a:schemeClr val="bg1"/>
                </a:solidFill>
              </a:rPr>
              <a:t>cijena </a:t>
            </a:r>
            <a:r>
              <a:rPr lang="sr-Latn-ME" sz="2000" dirty="0">
                <a:solidFill>
                  <a:schemeClr val="bg1"/>
                </a:solidFill>
              </a:rPr>
              <a:t>balansne energije u Crnoj Gori niža nego u regionu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vjetroelektrane u OIE grupi dominantno izazivaju debalans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cijena balansne energije diktirana je prevashodno konzumom EPCG i radom 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debalans za posledicu ima za 1,28 €/MWh umanjenje prodajne cijene na planirani 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1605617"/>
            <a:ext cx="4724866" cy="2276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92" y="3909771"/>
            <a:ext cx="3666743" cy="24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1368</TotalTime>
  <Words>660</Words>
  <Application>Microsoft Office PowerPoint</Application>
  <PresentationFormat>Widescreen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Thème Office</vt:lpstr>
      <vt:lpstr>OPRAVDANOST TRŽIŠNOG PLASIRANJA ELEKTRIČNE ENERGIJE PROIZVEDENE IZ OBNOVLJIVIH IZVORA KOJI IMAJU STATUS POVLAŠĆENOG PROIZVOĐAČA</vt:lpstr>
      <vt:lpstr>Uvod</vt:lpstr>
      <vt:lpstr>Osnovne karakteristike OIE u Crnoj Gori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Uticaj odstupanja planirane i ostvarene proizvodnje OIE na prihod operatora tržišta kroz balansni mehanizam </vt:lpstr>
      <vt:lpstr>Primjeri alternativnih rješenja u regionu</vt:lpstr>
      <vt:lpstr>Zaključak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Vladimir Kostic</cp:lastModifiedBy>
  <cp:revision>116</cp:revision>
  <cp:lastPrinted>2021-09-27T11:34:22Z</cp:lastPrinted>
  <dcterms:created xsi:type="dcterms:W3CDTF">2018-08-21T10:06:45Z</dcterms:created>
  <dcterms:modified xsi:type="dcterms:W3CDTF">2021-09-27T13:06:34Z</dcterms:modified>
</cp:coreProperties>
</file>